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4"/>
  </p:sldMasterIdLst>
  <p:notesMasterIdLst>
    <p:notesMasterId r:id="rId13"/>
  </p:notesMasterIdLst>
  <p:handoutMasterIdLst>
    <p:handoutMasterId r:id="rId14"/>
  </p:handoutMasterIdLst>
  <p:sldIdLst>
    <p:sldId id="266" r:id="rId5"/>
    <p:sldId id="273" r:id="rId6"/>
    <p:sldId id="276" r:id="rId7"/>
    <p:sldId id="257" r:id="rId8"/>
    <p:sldId id="275" r:id="rId9"/>
    <p:sldId id="277" r:id="rId10"/>
    <p:sldId id="278" r:id="rId11"/>
    <p:sldId id="27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6408" autoAdjust="0"/>
  </p:normalViewPr>
  <p:slideViewPr>
    <p:cSldViewPr snapToGrid="0" showGuides="1">
      <p:cViewPr varScale="1">
        <p:scale>
          <a:sx n="72" d="100"/>
          <a:sy n="72" d="100"/>
        </p:scale>
        <p:origin x="534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44B6F9-3517-44D5-ACB9-83D0E20F76C9}" type="datetime1">
              <a:rPr lang="pt-BR" smtClean="0"/>
              <a:t>19/03/2021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E14CB-A5BF-417F-96C4-87CE8F9550A6}" type="datetime1">
              <a:rPr lang="pt-BR" smtClean="0"/>
              <a:pPr/>
              <a:t>19/03/2021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026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98FE-ECAC-455C-A7BB-5DFDAD96C78D}" type="datetimeFigureOut">
              <a:rPr lang="pt-BR" smtClean="0"/>
              <a:t>19/03/2021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F553-8D5C-4750-A7CD-92F592B3CE8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lemento gráfico 37">
            <a:extLst>
              <a:ext uri="{FF2B5EF4-FFF2-40B4-BE49-F238E27FC236}">
                <a16:creationId xmlns:a16="http://schemas.microsoft.com/office/drawing/2014/main" id="{6045C323-FC17-4625-941D-9EEA4C5897AD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8" name="Elemento gráfico 36">
            <a:extLst>
              <a:ext uri="{FF2B5EF4-FFF2-40B4-BE49-F238E27FC236}">
                <a16:creationId xmlns:a16="http://schemas.microsoft.com/office/drawing/2014/main" id="{D8117945-CB01-49DB-9D40-E7C845FCFE16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2906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8053023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6989041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31527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5805241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6079001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1114650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0861637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6273394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Mês</a:t>
            </a:r>
            <a:br>
              <a:rPr lang="pt-BR" noProof="0" dirty="0"/>
            </a:br>
            <a:r>
              <a:rPr lang="pt-BR" noProof="0" dirty="0"/>
              <a:t>20AA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Slogan</a:t>
            </a:r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98157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Subtítulo, 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lemento gráfico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46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89216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Oval 47">
            <a:extLst>
              <a:ext uri="{FF2B5EF4-FFF2-40B4-BE49-F238E27FC236}">
                <a16:creationId xmlns:a16="http://schemas.microsoft.com/office/drawing/2014/main" id="{B7B57493-A308-406D-8F76-78B804A18D28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Elemento gráfico 12">
            <a:extLst>
              <a:ext uri="{FF2B5EF4-FFF2-40B4-BE49-F238E27FC236}">
                <a16:creationId xmlns:a16="http://schemas.microsoft.com/office/drawing/2014/main" id="{8632C84D-821A-4674-9116-52AECCA9FBA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grpSp>
        <p:nvGrpSpPr>
          <p:cNvPr id="9" name="Elemento gráfico 39">
            <a:extLst>
              <a:ext uri="{FF2B5EF4-FFF2-40B4-BE49-F238E27FC236}">
                <a16:creationId xmlns:a16="http://schemas.microsoft.com/office/drawing/2014/main" id="{2C2C863F-1A99-4307-905E-73634548FB2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36B1DDE5-813A-4969-93DC-E0012F365C2A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0F643BDD-9BE1-4DEA-B516-BD28190C0E6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" name="Forma livre: Forma 43">
              <a:extLst>
                <a:ext uri="{FF2B5EF4-FFF2-40B4-BE49-F238E27FC236}">
                  <a16:creationId xmlns:a16="http://schemas.microsoft.com/office/drawing/2014/main" id="{4CDC5173-8DE4-445B-A86F-4A17CBFF9A2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AD9D595B-8DE6-4E59-B181-0C9308E52CFB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A931091E-FFC3-4E84-BE00-126A0489CE17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604B4823-C5B2-4B2E-9C52-DED17490B945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6" name="Elemento gráfico 19">
            <a:extLst>
              <a:ext uri="{FF2B5EF4-FFF2-40B4-BE49-F238E27FC236}">
                <a16:creationId xmlns:a16="http://schemas.microsoft.com/office/drawing/2014/main" id="{C8C3A363-1636-48F4-B0BB-515AA158AE42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92254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50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98554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conteúdo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Imagem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lemento gráfico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7" name="Oval 33">
            <a:extLst>
              <a:ext uri="{FF2B5EF4-FFF2-40B4-BE49-F238E27FC236}">
                <a16:creationId xmlns:a16="http://schemas.microsoft.com/office/drawing/2014/main" id="{74067FC2-CCDA-4FF5-98CD-E7231ACDC05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Elemento gráfico 12">
            <a:extLst>
              <a:ext uri="{FF2B5EF4-FFF2-40B4-BE49-F238E27FC236}">
                <a16:creationId xmlns:a16="http://schemas.microsoft.com/office/drawing/2014/main" id="{61C5ED22-189B-4519-BBEF-6687E1B366D7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855BD0DD-B482-45C3-B0E8-A6AA5FF59600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A5DF1269-1E7B-4EBD-A22C-7AEB6716EA03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251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7597776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2" name="Oval 47">
            <a:extLst>
              <a:ext uri="{FF2B5EF4-FFF2-40B4-BE49-F238E27FC236}">
                <a16:creationId xmlns:a16="http://schemas.microsoft.com/office/drawing/2014/main" id="{9E683008-300A-4352-ADDA-BFD7360358F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Elemento gráfico 12">
            <a:extLst>
              <a:ext uri="{FF2B5EF4-FFF2-40B4-BE49-F238E27FC236}">
                <a16:creationId xmlns:a16="http://schemas.microsoft.com/office/drawing/2014/main" id="{00F9AFA6-2073-4237-B043-2AC901E2B41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grpSp>
        <p:nvGrpSpPr>
          <p:cNvPr id="14" name="Elemento gráfico 39">
            <a:extLst>
              <a:ext uri="{FF2B5EF4-FFF2-40B4-BE49-F238E27FC236}">
                <a16:creationId xmlns:a16="http://schemas.microsoft.com/office/drawing/2014/main" id="{044D4764-3441-4E88-9434-6EED71BE7426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E4F45D16-F406-4844-9AF2-41573DEA646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457615D-C722-4954-AC00-2A708EE57BF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" name="Forma livre: Forma 43">
              <a:extLst>
                <a:ext uri="{FF2B5EF4-FFF2-40B4-BE49-F238E27FC236}">
                  <a16:creationId xmlns:a16="http://schemas.microsoft.com/office/drawing/2014/main" id="{5F447FA5-1AE8-45B9-AE1E-15142BE4B165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4F57DF93-818D-4ED4-92CF-5162B8C97755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28E4CF8-D5F5-4381-AF9D-370E89B83C9D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52F6B712-F881-4485-BE33-FA3BF1C0875A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3" name="Elemento gráfico 19">
            <a:extLst>
              <a:ext uri="{FF2B5EF4-FFF2-40B4-BE49-F238E27FC236}">
                <a16:creationId xmlns:a16="http://schemas.microsoft.com/office/drawing/2014/main" id="{E2273326-CCF9-44A4-AC53-1154CF978F7F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229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6" name="Oval 47">
            <a:extLst>
              <a:ext uri="{FF2B5EF4-FFF2-40B4-BE49-F238E27FC236}">
                <a16:creationId xmlns:a16="http://schemas.microsoft.com/office/drawing/2014/main" id="{F0698214-6556-4FF8-9680-D37C4CEA8451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Elemento gráfico 12">
            <a:extLst>
              <a:ext uri="{FF2B5EF4-FFF2-40B4-BE49-F238E27FC236}">
                <a16:creationId xmlns:a16="http://schemas.microsoft.com/office/drawing/2014/main" id="{1F497F5E-88F3-4F32-A13E-2F22E6B776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grpSp>
        <p:nvGrpSpPr>
          <p:cNvPr id="8" name="Elemento gráfico 39">
            <a:extLst>
              <a:ext uri="{FF2B5EF4-FFF2-40B4-BE49-F238E27FC236}">
                <a16:creationId xmlns:a16="http://schemas.microsoft.com/office/drawing/2014/main" id="{782B2EBD-09DA-4D68-B466-3C15F8014976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B249DB13-4198-4EBE-B628-C69A9E5FD041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68696A6F-CDF4-48D0-AD3D-BB2D9F81DC32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" name="Forma livre: Forma 43">
              <a:extLst>
                <a:ext uri="{FF2B5EF4-FFF2-40B4-BE49-F238E27FC236}">
                  <a16:creationId xmlns:a16="http://schemas.microsoft.com/office/drawing/2014/main" id="{0DD4B8CD-DC61-4647-AB3F-A802B7EB7942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EB0F07F2-D4BF-477B-A5DF-BD9F96D9909F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C5BE5D54-4DAD-4731-8155-6BCB22BD4E4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3CC1D578-12BA-4A3E-B4FC-659EBDC9D32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5" name="Elemento gráfico 19">
            <a:extLst>
              <a:ext uri="{FF2B5EF4-FFF2-40B4-BE49-F238E27FC236}">
                <a16:creationId xmlns:a16="http://schemas.microsoft.com/office/drawing/2014/main" id="{FBB950EA-A8D7-4464-8531-D5D4E5379EBE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0584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8099315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Oval 34">
            <a:extLst>
              <a:ext uri="{FF2B5EF4-FFF2-40B4-BE49-F238E27FC236}">
                <a16:creationId xmlns:a16="http://schemas.microsoft.com/office/drawing/2014/main" id="{D4C3D94E-BA89-4AA8-8399-EB45433B789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Elemento gráfico 12">
            <a:extLst>
              <a:ext uri="{FF2B5EF4-FFF2-40B4-BE49-F238E27FC236}">
                <a16:creationId xmlns:a16="http://schemas.microsoft.com/office/drawing/2014/main" id="{1C5376FB-476C-49D3-94FF-B35263FDBD25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D44C26F4-C003-4DAD-A8C3-85A413F5094F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11" name="Elemento gráfico 33">
            <a:extLst>
              <a:ext uri="{FF2B5EF4-FFF2-40B4-BE49-F238E27FC236}">
                <a16:creationId xmlns:a16="http://schemas.microsoft.com/office/drawing/2014/main" id="{9EA5B597-ADB9-49D9-B91D-90EAF2A53451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60C782B9-CE77-46C1-8D27-84F30BBF89A4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B9469A3-6ED3-42A1-A75C-16448C282EE8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2617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9" name="Oval 34">
            <a:extLst>
              <a:ext uri="{FF2B5EF4-FFF2-40B4-BE49-F238E27FC236}">
                <a16:creationId xmlns:a16="http://schemas.microsoft.com/office/drawing/2014/main" id="{0C347917-BF5A-4997-AE55-B0F1C8EF60A1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Elemento gráfico 12">
            <a:extLst>
              <a:ext uri="{FF2B5EF4-FFF2-40B4-BE49-F238E27FC236}">
                <a16:creationId xmlns:a16="http://schemas.microsoft.com/office/drawing/2014/main" id="{BBC65008-5980-4D07-8C5F-0233DFBE7A35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3D920B22-FBA4-4B8A-B148-91E9857FBBFB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12" name="Elemento gráfico 33">
            <a:extLst>
              <a:ext uri="{FF2B5EF4-FFF2-40B4-BE49-F238E27FC236}">
                <a16:creationId xmlns:a16="http://schemas.microsoft.com/office/drawing/2014/main" id="{0E857916-B122-46B9-B073-FFDA71B4946F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498F0FF-FE0D-4587-99A8-A4634C548D73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F8BE5AD5-AA08-4CBD-ABC0-D7EDA4CC0495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9416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r>
              <a:rPr lang="pt-BR" noProof="0"/>
              <a:t>DD.MM.20AA</a:t>
            </a:r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9148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4" r:id="rId19"/>
    <p:sldLayoutId id="2147483745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3" r:id="rId26"/>
    <p:sldLayoutId id="2147483674" r:id="rId27"/>
    <p:sldLayoutId id="2147483664" r:id="rId28"/>
    <p:sldLayoutId id="2147483672" r:id="rId29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84BCB049-8C13-4305-B299-122265295D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-1200" r="19854"/>
          <a:stretch/>
        </p:blipFill>
        <p:spPr>
          <a:xfrm>
            <a:off x="1451373" y="40944"/>
            <a:ext cx="3894833" cy="554099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553208"/>
            <a:ext cx="4503295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5800" dirty="0"/>
              <a:t>Santos Dummont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5131" y="1859406"/>
            <a:ext cx="4548187" cy="639683"/>
          </a:xfrm>
        </p:spPr>
        <p:txBody>
          <a:bodyPr rtlCol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Giovanne Mika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2021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B68E87E-D35C-47B5-AB4D-FD88F3B31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6765" flipH="1">
            <a:off x="14440508" y="2968298"/>
            <a:ext cx="3870252" cy="166581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7A340B6-96AC-4BE8-BBDC-86764351A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0970" y1="80769" x2="62604" y2="77350"/>
                        <a14:foregroundMark x1="63989" y1="84615" x2="71745" y2="82479"/>
                        <a14:foregroundMark x1="62604" y1="87179" x2="70360" y2="86325"/>
                        <a14:foregroundMark x1="46260" y1="84188" x2="81717" y2="76923"/>
                        <a14:foregroundMark x1="75069" y1="83333" x2="86150" y2="78632"/>
                        <a14:foregroundMark x1="45429" y1="86752" x2="49861" y2="87179"/>
                        <a14:foregroundMark x1="32687" y1="88034" x2="16898" y2="70513"/>
                        <a14:foregroundMark x1="26039" y1="69658" x2="19391" y2="89744"/>
                        <a14:foregroundMark x1="18560" y1="71368" x2="13296" y2="81624"/>
                        <a14:foregroundMark x1="14404" y1="71795" x2="16343" y2="68376"/>
                        <a14:foregroundMark x1="14127" y1="69231" x2="12465" y2="73077"/>
                        <a14:foregroundMark x1="13019" y1="70085" x2="12188" y2="73504"/>
                        <a14:foregroundMark x1="39612" y1="86325" x2="35180" y2="87179"/>
                        <a14:foregroundMark x1="38781" y1="87179" x2="37673" y2="93162"/>
                        <a14:backgroundMark x1="27424" y1="97009" x2="41551" y2="96581"/>
                        <a14:backgroundMark x1="33795" y1="94872" x2="36011" y2="90171"/>
                        <a14:backgroundMark x1="36565" y1="91880" x2="37119" y2="89316"/>
                        <a14:backgroundMark x1="57064" y1="76496" x2="60665" y2="76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0756" y="3308998"/>
            <a:ext cx="366776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22 -0.09445 L -1.13047 0.3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34" y="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C0B78A8C-9042-42FC-90A6-489EB88E3F3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-105" t="7608" r="-105" b="7608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353507E-2300-4F94-AB91-57AFA20E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Biografia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A8C7E1-E75A-4A30-B578-38011C9B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2</a:t>
            </a:fld>
            <a:endParaRPr lang="pt-BR" noProof="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0AD3F1F-C643-4226-8D6D-AA11FB14C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42852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Nasceu em 1873 e se suicidou em 1932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Foi inventor e pioneiro da aviação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Filho de um poderoso cafeicultor do século XIX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Era brasileiro descendente de franceses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Passou a maior parte de sua vida na França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Foi um dos homens mais influentes da Europa no século 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13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353507E-2300-4F94-AB91-57AFA20E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Feitos Marcantes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A8C7E1-E75A-4A30-B578-38011C9B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3</a:t>
            </a:fld>
            <a:endParaRPr lang="pt-BR" noProof="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0AD3F1F-C643-4226-8D6D-AA11FB14C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42852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Testava por conta própria suas invenções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Circunavegou</a:t>
            </a:r>
            <a:r>
              <a:rPr lang="pt-BR" dirty="0"/>
              <a:t> a Torre Eiffel utilizando seu dirigível N-6 e ganhou o prêmio </a:t>
            </a:r>
            <a:r>
              <a:rPr lang="fr-FR" dirty="0"/>
              <a:t>Henry Deutsch de la Meurthe de 100 mil francos.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É considerado um dos inventores do dirígivel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Fez um protótipo de helicoptéro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Voou o primeiro veículo mais pesado que o ar (14-bis ou Oiseau de Proie, ave de rapina em português)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9803974C-6E7A-41D6-9479-36AF10BB9FF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867" b="18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259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855042"/>
            <a:ext cx="4758102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Filantropia e Empreendedorismo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1918855"/>
            <a:ext cx="4548187" cy="639683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5"/>
                </a:solidFill>
              </a:rPr>
              <a:t>Dois lados de uma mesma moeda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3316" y="2558537"/>
            <a:ext cx="4548187" cy="368986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dirty="0"/>
              <a:t>Santos Dumont nunca patenteou nenhuma de suas invenções.</a:t>
            </a:r>
          </a:p>
          <a:p>
            <a:pPr rtl="0"/>
            <a:r>
              <a:rPr lang="pt-BR" dirty="0"/>
              <a:t>Sempre distribuía os prêmios em dinheiro que conquistava após realizar admiráveis façanhas.</a:t>
            </a:r>
          </a:p>
          <a:p>
            <a:pPr rtl="0"/>
            <a:r>
              <a:rPr lang="pt-BR" dirty="0"/>
              <a:t>Muito desse altruísmo era condicionada pela grande fortuna herdada de seu pai.</a:t>
            </a:r>
          </a:p>
          <a:p>
            <a:pPr rtl="0"/>
            <a:r>
              <a:rPr lang="pt-BR" dirty="0"/>
              <a:t>Dumont, apesar de expoente da aviação, não fez riqueza na área, bastando a ele o reconhecimento de suas maquinas.  Em contraste aos Irmãos Wright, que visavam principalmente o lucro de suas invenções.</a:t>
            </a:r>
          </a:p>
          <a:p>
            <a:pPr rtl="0"/>
            <a:r>
              <a:rPr lang="pt-BR" dirty="0"/>
              <a:t>Acreditava que o avião era uma máquina da paz e patrimônio da humanidade que uniria as diferentes culturais mundiais, evitando futuros conflitos</a:t>
            </a:r>
          </a:p>
          <a:p>
            <a:pPr rtl="0"/>
            <a:r>
              <a:rPr lang="pt-BR" dirty="0"/>
              <a:t>Era expressamente contra o uso de aviões em guerras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5F485F4-052F-4ACC-9A95-2F19A63FC6C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4101" r="30035"/>
          <a:stretch/>
        </p:blipFill>
        <p:spPr>
          <a:xfrm>
            <a:off x="1396781" y="0"/>
            <a:ext cx="3894833" cy="5656330"/>
          </a:xfr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855042"/>
            <a:ext cx="4758102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Últimos Anos e Morte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1918855"/>
            <a:ext cx="4548187" cy="639683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5"/>
                </a:solidFill>
              </a:rPr>
              <a:t>Um sonho tornado em pesadelo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4860" y="2558537"/>
            <a:ext cx="4548187" cy="4041045"/>
          </a:xfrm>
        </p:spPr>
        <p:txBody>
          <a:bodyPr rtlCol="0"/>
          <a:lstStyle/>
          <a:p>
            <a:pPr rtl="0"/>
            <a:r>
              <a:rPr lang="pt-BR" dirty="0"/>
              <a:t>Desenvolveu esclerose múltipla, (doença em que as células de defesa do nosso corpo atacam nosso próprio sistema nervoso, causando uma intensa fraqueza muscular, problemas de coordenação e falta de equilíbrio) o que o fez se afastar de suas atividades aéreas.</a:t>
            </a:r>
          </a:p>
          <a:p>
            <a:pPr rtl="0"/>
            <a:r>
              <a:rPr lang="pt-BR" dirty="0"/>
              <a:t>Em agosto de 1914, a França foi invadida pelas tropas do Império Alemão. Aeronaves começaram a ser utilizadas em batalhas e Dumont viu sua maquina da paz se tornar, subitamente, em uma maquina de guerra.</a:t>
            </a:r>
          </a:p>
          <a:p>
            <a:pPr rtl="0"/>
            <a:r>
              <a:rPr lang="pt-BR" dirty="0"/>
              <a:t>Em janeiro de 1926, apelou à Liga das Nações para que se impedisse a utilização de aviões em conflitos.</a:t>
            </a:r>
          </a:p>
          <a:p>
            <a:pPr rtl="0"/>
            <a:r>
              <a:rPr lang="pt-BR" dirty="0"/>
              <a:t>O uso de aviões na revolução Constitucionalista de 1932 e o ataque dos mesmos a um local próximo a estadia de Dumont foi o estopim para o seu suicídio. 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7131ABA5-D834-4229-A04E-B20B7E46C1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-1922" r="9432" b="969"/>
          <a:stretch/>
        </p:blipFill>
        <p:spPr>
          <a:xfrm>
            <a:off x="1404731" y="0"/>
            <a:ext cx="3824239" cy="5656330"/>
          </a:xfrm>
        </p:spPr>
      </p:pic>
    </p:spTree>
    <p:extLst>
      <p:ext uri="{BB962C8B-B14F-4D97-AF65-F5344CB8AC3E}">
        <p14:creationId xmlns:p14="http://schemas.microsoft.com/office/powerpoint/2010/main" val="228851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4718F40-8EFC-4F12-B3F2-96DE61D0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6</a:t>
            </a:fld>
            <a:endParaRPr lang="pt-BR" noProof="0" dirty="0"/>
          </a:p>
        </p:txBody>
      </p:sp>
      <p:pic>
        <p:nvPicPr>
          <p:cNvPr id="4" name="Explaining_His_Air_Ship_to_the_Hon._C.S._Rolls,_Acervo_do_Museu_Paulista_da_USP.webm.480p.vp9">
            <a:hlinkClick r:id="" action="ppaction://media"/>
            <a:extLst>
              <a:ext uri="{FF2B5EF4-FFF2-40B4-BE49-F238E27FC236}">
                <a16:creationId xmlns:a16="http://schemas.microsoft.com/office/drawing/2014/main" id="{22AE3C3C-DDE0-4F11-9D55-41DB0E3DCC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609600"/>
            <a:ext cx="8134350" cy="457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56388A-C433-488A-BD07-E3788F29BCD7}"/>
              </a:ext>
            </a:extLst>
          </p:cNvPr>
          <p:cNvSpPr txBox="1"/>
          <p:nvPr/>
        </p:nvSpPr>
        <p:spPr>
          <a:xfrm>
            <a:off x="2028825" y="5851876"/>
            <a:ext cx="813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Santos Dumont em 1901 expondo para Charles Rolls, um dos pioneiros da aviação, os planos de seu avião.</a:t>
            </a:r>
          </a:p>
        </p:txBody>
      </p:sp>
    </p:spTree>
    <p:extLst>
      <p:ext uri="{BB962C8B-B14F-4D97-AF65-F5344CB8AC3E}">
        <p14:creationId xmlns:p14="http://schemas.microsoft.com/office/powerpoint/2010/main" val="226565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4718F40-8EFC-4F12-B3F2-96DE61D0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7</a:t>
            </a:fld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56388A-C433-488A-BD07-E3788F29BCD7}"/>
              </a:ext>
            </a:extLst>
          </p:cNvPr>
          <p:cNvSpPr txBox="1"/>
          <p:nvPr/>
        </p:nvSpPr>
        <p:spPr>
          <a:xfrm>
            <a:off x="2028825" y="5851876"/>
            <a:ext cx="813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Filmagem de Alberto Santos Dumont no 21º segundo de um noticiário de 1945 sobre as várias estreias em voo humano.</a:t>
            </a:r>
          </a:p>
        </p:txBody>
      </p:sp>
      <p:pic>
        <p:nvPicPr>
          <p:cNvPr id="9" name="First_flights_in_aviation_history.ogv.240p.vp9">
            <a:hlinkClick r:id="" action="ppaction://media"/>
            <a:extLst>
              <a:ext uri="{FF2B5EF4-FFF2-40B4-BE49-F238E27FC236}">
                <a16:creationId xmlns:a16="http://schemas.microsoft.com/office/drawing/2014/main" id="{C5C03795-8243-4AE5-8FFB-35615CDA7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1026" y="1571960"/>
            <a:ext cx="6029946" cy="37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2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3636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4718F40-8EFC-4F12-B3F2-96DE61D0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pPr rtl="0"/>
              <a:t>8</a:t>
            </a:fld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56388A-C433-488A-BD07-E3788F29BCD7}"/>
              </a:ext>
            </a:extLst>
          </p:cNvPr>
          <p:cNvSpPr txBox="1"/>
          <p:nvPr/>
        </p:nvSpPr>
        <p:spPr>
          <a:xfrm>
            <a:off x="2028825" y="5851876"/>
            <a:ext cx="813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Réplica do 14-bis demonstrando como seu voo funcionava</a:t>
            </a:r>
          </a:p>
        </p:txBody>
      </p:sp>
      <p:pic>
        <p:nvPicPr>
          <p:cNvPr id="2" name="VEJA O 14 BIS DE SANTOS DUMONT VOANDO EP. 196_360P">
            <a:hlinkClick r:id="" action="ppaction://media"/>
            <a:extLst>
              <a:ext uri="{FF2B5EF4-FFF2-40B4-BE49-F238E27FC236}">
                <a16:creationId xmlns:a16="http://schemas.microsoft.com/office/drawing/2014/main" id="{C0072638-78D5-46B4-BDC1-E9264BEA22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9859" y="1237421"/>
            <a:ext cx="7792279" cy="43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818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Ardósia</Template>
  <TotalTime>376</TotalTime>
  <Words>437</Words>
  <Application>Microsoft Office PowerPoint</Application>
  <PresentationFormat>Widescreen</PresentationFormat>
  <Paragraphs>47</Paragraphs>
  <Slides>8</Slides>
  <Notes>3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Calisto MT</vt:lpstr>
      <vt:lpstr>Wingdings 2</vt:lpstr>
      <vt:lpstr>Ardósia</vt:lpstr>
      <vt:lpstr>Santos Dummont</vt:lpstr>
      <vt:lpstr>Biografia</vt:lpstr>
      <vt:lpstr>Feitos Marcantes</vt:lpstr>
      <vt:lpstr>Filantropia e Empreendedorismo</vt:lpstr>
      <vt:lpstr>Últimos Anos e Morte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Santos Dummont</dc:title>
  <dc:creator>pcnov</dc:creator>
  <cp:lastModifiedBy>pcnov</cp:lastModifiedBy>
  <cp:revision>27</cp:revision>
  <dcterms:created xsi:type="dcterms:W3CDTF">2021-03-05T14:15:01Z</dcterms:created>
  <dcterms:modified xsi:type="dcterms:W3CDTF">2021-03-19T16:49:24Z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